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3" r:id="rId4"/>
    <p:sldId id="264" r:id="rId5"/>
    <p:sldId id="265" r:id="rId6"/>
    <p:sldId id="266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 snapToGrid="0">
      <p:cViewPr varScale="1">
        <p:scale>
          <a:sx n="83" d="100"/>
          <a:sy n="83" d="100"/>
        </p:scale>
        <p:origin x="-112" y="-3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819138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5af4b118b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5af4b118b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6133bf9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6133bf9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1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3">
  <p:cSld name="TITLE_3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5200"/>
              <a:buFont typeface="Yellowtail"/>
              <a:buNone/>
              <a:defRPr sz="52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5200"/>
              <a:buFont typeface="Yellowtail"/>
              <a:buNone/>
              <a:defRPr sz="52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5200"/>
              <a:buFont typeface="Yellowtail"/>
              <a:buNone/>
              <a:defRPr sz="52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5200"/>
              <a:buFont typeface="Yellowtail"/>
              <a:buNone/>
              <a:defRPr sz="52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5200"/>
              <a:buFont typeface="Yellowtail"/>
              <a:buNone/>
              <a:defRPr sz="52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5200"/>
              <a:buFont typeface="Yellowtail"/>
              <a:buNone/>
              <a:defRPr sz="52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5200"/>
              <a:buFont typeface="Yellowtail"/>
              <a:buNone/>
              <a:defRPr sz="52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5200"/>
              <a:buFont typeface="Yellowtail"/>
              <a:buNone/>
              <a:defRPr sz="52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5200"/>
              <a:buFont typeface="Yellowtail"/>
              <a:buNone/>
              <a:defRPr sz="5200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800"/>
              <a:buFont typeface="Neuton"/>
              <a:buNone/>
              <a:defRPr sz="28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800"/>
              <a:buFont typeface="Neuton"/>
              <a:buNone/>
              <a:defRPr sz="28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800"/>
              <a:buFont typeface="Neuton"/>
              <a:buNone/>
              <a:defRPr sz="28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800"/>
              <a:buFont typeface="Neuton"/>
              <a:buNone/>
              <a:defRPr sz="28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800"/>
              <a:buFont typeface="Neuton"/>
              <a:buNone/>
              <a:defRPr sz="28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800"/>
              <a:buFont typeface="Neuton"/>
              <a:buNone/>
              <a:defRPr sz="28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800"/>
              <a:buFont typeface="Neuton"/>
              <a:buNone/>
              <a:defRPr sz="28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800"/>
              <a:buFont typeface="Neuton"/>
              <a:buNone/>
              <a:defRPr sz="28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800"/>
              <a:buFont typeface="Neuton"/>
              <a:buNone/>
              <a:defRPr sz="2800" b="0" i="0" u="none" strike="noStrike" cap="none">
                <a:solidFill>
                  <a:srgbClr val="666666"/>
                </a:solidFill>
                <a:latin typeface="Neuton"/>
                <a:ea typeface="Neuton"/>
                <a:cs typeface="Neuton"/>
                <a:sym typeface="Neuton"/>
              </a:defRPr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2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lue-gold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5200"/>
              <a:buFont typeface="Yellowtail"/>
              <a:buNone/>
            </a:pPr>
            <a:r>
              <a:rPr lang="en" sz="7200" i="0" u="none" strike="noStrike" cap="none">
                <a:solidFill>
                  <a:srgbClr val="00FFFF"/>
                </a:solidFill>
                <a:latin typeface="Fredericka the Great"/>
                <a:ea typeface="Fredericka the Great"/>
                <a:cs typeface="Fredericka the Great"/>
                <a:sym typeface="Fredericka the Great"/>
              </a:rPr>
              <a:t>Synthesis Party!</a:t>
            </a:r>
            <a:endParaRPr sz="7200">
              <a:solidFill>
                <a:srgbClr val="00FFFF"/>
              </a:solidFill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sp>
        <p:nvSpPr>
          <p:cNvPr id="73" name="Google Shape;73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CC64"/>
              </a:buClr>
              <a:buSzPts val="2800"/>
              <a:buFont typeface="Neuton"/>
              <a:buNone/>
            </a:pPr>
            <a:r>
              <a:rPr lang="en">
                <a:solidFill>
                  <a:schemeClr val="accent6"/>
                </a:solidFill>
                <a:latin typeface="Neucha"/>
                <a:ea typeface="Neucha"/>
                <a:cs typeface="Neucha"/>
                <a:sym typeface="Neucha"/>
              </a:rPr>
              <a:t>“talking” with the texts</a:t>
            </a:r>
            <a:endParaRPr>
              <a:solidFill>
                <a:schemeClr val="accent6"/>
              </a:solidFill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D687BE4-DE76-5995-CEDC-1F63D4A0D139}"/>
              </a:ext>
            </a:extLst>
          </p:cNvPr>
          <p:cNvSpPr txBox="1"/>
          <p:nvPr/>
        </p:nvSpPr>
        <p:spPr>
          <a:xfrm>
            <a:off x="3489011" y="4398925"/>
            <a:ext cx="21659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Adapted by Katie Storms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>
            <a:spLocks noGrp="1"/>
          </p:cNvSpPr>
          <p:nvPr>
            <p:ph type="subTitle" idx="1"/>
          </p:nvPr>
        </p:nvSpPr>
        <p:spPr>
          <a:xfrm>
            <a:off x="150075" y="2278500"/>
            <a:ext cx="4045200" cy="58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latin typeface="Fredericka the Great"/>
                <a:ea typeface="Fredericka the Great"/>
                <a:cs typeface="Fredericka the Great"/>
                <a:sym typeface="Fredericka the Great"/>
              </a:rPr>
              <a:t>“pre-party”</a:t>
            </a:r>
            <a:endParaRPr sz="4800"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sp>
        <p:nvSpPr>
          <p:cNvPr id="79" name="Google Shape;79;p15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QUICKLY</a:t>
            </a:r>
            <a:r>
              <a:rPr lang="en" sz="2400" b="1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 </a:t>
            </a:r>
            <a:r>
              <a:rPr lang="en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READ EACH SOURCE</a:t>
            </a:r>
            <a:endParaRPr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eucha"/>
              <a:buAutoNum type="arabicPeriod"/>
            </a:pPr>
            <a:r>
              <a:rPr lang="en" sz="2400">
                <a:solidFill>
                  <a:schemeClr val="lt1"/>
                </a:solidFill>
                <a:latin typeface="Neucha"/>
                <a:ea typeface="Neucha"/>
                <a:cs typeface="Neucha"/>
                <a:sym typeface="Neucha"/>
              </a:rPr>
              <a:t>Annotate important and interesting ideas</a:t>
            </a:r>
            <a:endParaRPr sz="2400">
              <a:solidFill>
                <a:schemeClr val="lt1"/>
              </a:solidFill>
              <a:latin typeface="Neucha"/>
              <a:ea typeface="Neucha"/>
              <a:cs typeface="Neucha"/>
              <a:sym typeface="Neuch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eucha"/>
              <a:buAutoNum type="arabicPeriod"/>
            </a:pPr>
            <a:r>
              <a:rPr lang="en" sz="2400">
                <a:solidFill>
                  <a:schemeClr val="lt1"/>
                </a:solidFill>
                <a:latin typeface="Neucha"/>
                <a:ea typeface="Neucha"/>
                <a:cs typeface="Neucha"/>
                <a:sym typeface="Neucha"/>
              </a:rPr>
              <a:t>Identify claim</a:t>
            </a:r>
            <a:endParaRPr sz="2400">
              <a:solidFill>
                <a:schemeClr val="lt1"/>
              </a:solidFill>
              <a:latin typeface="Neucha"/>
              <a:ea typeface="Neucha"/>
              <a:cs typeface="Neucha"/>
              <a:sym typeface="Neuch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Neucha"/>
              <a:buAutoNum type="arabicPeriod"/>
            </a:pPr>
            <a:r>
              <a:rPr lang="en" sz="2400">
                <a:solidFill>
                  <a:schemeClr val="lt1"/>
                </a:solidFill>
                <a:latin typeface="Neucha"/>
                <a:ea typeface="Neucha"/>
                <a:cs typeface="Neucha"/>
                <a:sym typeface="Neucha"/>
              </a:rPr>
              <a:t>How does it relate to YOUR opinion?</a:t>
            </a:r>
            <a:endParaRPr sz="2400">
              <a:solidFill>
                <a:schemeClr val="lt1"/>
              </a:solidFill>
              <a:latin typeface="Neucha"/>
              <a:ea typeface="Neucha"/>
              <a:cs typeface="Neucha"/>
              <a:sym typeface="Neuch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908423" y="1397982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</a:pPr>
            <a:r>
              <a:rPr lang="en" sz="48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ROUND 1	</a:t>
            </a:r>
            <a:r>
              <a:rPr lang="en" sz="30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		</a:t>
            </a:r>
            <a:r>
              <a:rPr lang="en-US" sz="3000" b="0" dirty="0" smtClean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/>
            </a:r>
            <a:br>
              <a:rPr lang="en-US" sz="3000" b="0" dirty="0" smtClean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</a:br>
            <a:r>
              <a:rPr lang="en" sz="3600" b="0" dirty="0" smtClean="0">
                <a:latin typeface="Neucha"/>
                <a:ea typeface="Neucha"/>
                <a:cs typeface="Neucha"/>
                <a:sym typeface="Neucha"/>
              </a:rPr>
              <a:t>At </a:t>
            </a:r>
            <a:r>
              <a:rPr lang="en" sz="3600" b="0" dirty="0">
                <a:latin typeface="Neucha"/>
                <a:ea typeface="Neucha"/>
                <a:cs typeface="Neucha"/>
                <a:sym typeface="Neucha"/>
              </a:rPr>
              <a:t>each source, comment on . . </a:t>
            </a:r>
            <a:endParaRPr sz="3000" b="0" dirty="0">
              <a:solidFill>
                <a:srgbClr val="00FFFF"/>
              </a:solidFill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85" name="Google Shape;85;p16"/>
          <p:cNvSpPr txBox="1">
            <a:spLocks noGrp="1"/>
          </p:cNvSpPr>
          <p:nvPr>
            <p:ph type="body" idx="1"/>
          </p:nvPr>
        </p:nvSpPr>
        <p:spPr>
          <a:xfrm>
            <a:off x="827882" y="2468998"/>
            <a:ext cx="6656700" cy="1968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ucha"/>
              <a:buAutoNum type="arabicPeriod"/>
            </a:pPr>
            <a:r>
              <a:rPr lang="en" sz="3600" i="0" u="none" strike="noStrike" cap="none" dirty="0">
                <a:latin typeface="Neucha"/>
                <a:ea typeface="Neucha"/>
                <a:cs typeface="Neucha"/>
                <a:sym typeface="Neucha"/>
              </a:rPr>
              <a:t>Credibility (how you know)</a:t>
            </a:r>
            <a:endParaRPr dirty="0">
              <a:latin typeface="Neucha"/>
              <a:ea typeface="Neucha"/>
              <a:cs typeface="Neucha"/>
              <a:sym typeface="Neuch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ucha"/>
              <a:buAutoNum type="arabicPeriod"/>
            </a:pPr>
            <a:r>
              <a:rPr lang="en" sz="3600" i="0" u="none" strike="noStrike" cap="none" dirty="0">
                <a:latin typeface="Neucha"/>
                <a:ea typeface="Neucha"/>
                <a:cs typeface="Neucha"/>
                <a:sym typeface="Neucha"/>
              </a:rPr>
              <a:t>Interesting/i</a:t>
            </a:r>
            <a:r>
              <a:rPr lang="en" sz="3600" dirty="0">
                <a:latin typeface="Neucha"/>
                <a:ea typeface="Neucha"/>
                <a:cs typeface="Neucha"/>
                <a:sym typeface="Neucha"/>
              </a:rPr>
              <a:t>mportant</a:t>
            </a:r>
            <a:r>
              <a:rPr lang="en" sz="3600" i="0" u="none" strike="noStrike" cap="none" dirty="0">
                <a:latin typeface="Neucha"/>
                <a:ea typeface="Neucha"/>
                <a:cs typeface="Neucha"/>
                <a:sym typeface="Neucha"/>
              </a:rPr>
              <a:t> facts</a:t>
            </a:r>
            <a:endParaRPr dirty="0">
              <a:latin typeface="Neucha"/>
              <a:ea typeface="Neucha"/>
              <a:cs typeface="Neucha"/>
              <a:sym typeface="Neucha"/>
            </a:endParaRPr>
          </a:p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ucha"/>
              <a:buAutoNum type="arabicPeriod"/>
            </a:pPr>
            <a:r>
              <a:rPr lang="en" sz="3600" dirty="0">
                <a:latin typeface="Neucha"/>
                <a:ea typeface="Neucha"/>
                <a:cs typeface="Neucha"/>
                <a:sym typeface="Neucha"/>
              </a:rPr>
              <a:t>10 word summary</a:t>
            </a:r>
            <a:endParaRPr dirty="0">
              <a:latin typeface="Neucha"/>
              <a:ea typeface="Neucha"/>
              <a:cs typeface="Neucha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2864555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908423" y="1397982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</a:pPr>
            <a:r>
              <a:rPr lang="en" sz="48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ROUND </a:t>
            </a:r>
            <a:r>
              <a:rPr lang="en-US" sz="4800" b="0" dirty="0" smtClean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2</a:t>
            </a:r>
            <a:r>
              <a:rPr lang="en" sz="48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	</a:t>
            </a:r>
            <a:r>
              <a:rPr lang="en" sz="30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		</a:t>
            </a:r>
            <a:r>
              <a:rPr lang="en-US" sz="3000" b="0" dirty="0" smtClean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/>
            </a:r>
            <a:br>
              <a:rPr lang="en-US" sz="3000" b="0" dirty="0" smtClean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</a:br>
            <a:r>
              <a:rPr lang="en" sz="3600" b="0" dirty="0" smtClean="0">
                <a:latin typeface="Neucha"/>
                <a:ea typeface="Neucha"/>
                <a:cs typeface="Neucha"/>
                <a:sym typeface="Neucha"/>
              </a:rPr>
              <a:t>At </a:t>
            </a:r>
            <a:r>
              <a:rPr lang="en" sz="3600" b="0" dirty="0">
                <a:latin typeface="Neucha"/>
                <a:ea typeface="Neucha"/>
                <a:cs typeface="Neucha"/>
                <a:sym typeface="Neucha"/>
              </a:rPr>
              <a:t>each source, comment on . . </a:t>
            </a:r>
            <a:endParaRPr sz="3000" b="0" dirty="0">
              <a:solidFill>
                <a:srgbClr val="00FFFF"/>
              </a:solidFill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Google Shape;91;p17"/>
          <p:cNvSpPr txBox="1">
            <a:spLocks/>
          </p:cNvSpPr>
          <p:nvPr/>
        </p:nvSpPr>
        <p:spPr>
          <a:xfrm>
            <a:off x="628975" y="2354500"/>
            <a:ext cx="7942500" cy="325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-457200">
              <a:lnSpc>
                <a:spcPct val="100000"/>
              </a:lnSpc>
              <a:buSzPts val="3600"/>
              <a:buFont typeface="Neucha"/>
              <a:buAutoNum type="arabicPeriod"/>
            </a:pPr>
            <a:r>
              <a:rPr lang="en" sz="3600" smtClean="0">
                <a:latin typeface="Neucha"/>
                <a:ea typeface="Neucha"/>
                <a:cs typeface="Neucha"/>
                <a:sym typeface="Neucha"/>
              </a:rPr>
              <a:t>How this source </a:t>
            </a:r>
            <a:r>
              <a:rPr lang="en" sz="3600" smtClean="0">
                <a:solidFill>
                  <a:schemeClr val="accent6"/>
                </a:solidFill>
                <a:latin typeface="Neucha"/>
                <a:ea typeface="Neucha"/>
                <a:cs typeface="Neucha"/>
                <a:sym typeface="Neucha"/>
              </a:rPr>
              <a:t>AGREES </a:t>
            </a:r>
            <a:r>
              <a:rPr lang="en" sz="3600" smtClean="0">
                <a:latin typeface="Neucha"/>
                <a:ea typeface="Neucha"/>
                <a:cs typeface="Neucha"/>
                <a:sym typeface="Neucha"/>
              </a:rPr>
              <a:t>with another source.</a:t>
            </a:r>
            <a:endParaRPr lang="en" smtClean="0">
              <a:latin typeface="Neucha"/>
              <a:ea typeface="Neucha"/>
              <a:cs typeface="Neucha"/>
              <a:sym typeface="Neucha"/>
            </a:endParaRPr>
          </a:p>
          <a:p>
            <a:pPr indent="-457200">
              <a:lnSpc>
                <a:spcPct val="100000"/>
              </a:lnSpc>
              <a:buSzPts val="3600"/>
              <a:buFont typeface="Neucha"/>
              <a:buAutoNum type="arabicPeriod"/>
            </a:pPr>
            <a:r>
              <a:rPr lang="en" sz="3600" smtClean="0">
                <a:solidFill>
                  <a:schemeClr val="accent6"/>
                </a:solidFill>
                <a:latin typeface="Neucha"/>
                <a:ea typeface="Neucha"/>
                <a:cs typeface="Neucha"/>
                <a:sym typeface="Neucha"/>
              </a:rPr>
              <a:t>Specific detail</a:t>
            </a:r>
            <a:r>
              <a:rPr lang="en" sz="3600" smtClean="0">
                <a:latin typeface="Neucha"/>
                <a:ea typeface="Neucha"/>
                <a:cs typeface="Neucha"/>
                <a:sym typeface="Neucha"/>
              </a:rPr>
              <a:t> that you could use to show that agreement.</a:t>
            </a:r>
            <a:endParaRPr lang="en" dirty="0">
              <a:latin typeface="Neucha"/>
              <a:ea typeface="Neucha"/>
              <a:cs typeface="Neucha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2774987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908423" y="1397982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</a:pPr>
            <a:r>
              <a:rPr lang="en" sz="48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ROUND </a:t>
            </a:r>
            <a:r>
              <a:rPr lang="en-US" sz="48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3</a:t>
            </a:r>
            <a:r>
              <a:rPr lang="en" sz="48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	</a:t>
            </a:r>
            <a:r>
              <a:rPr lang="en" sz="30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		</a:t>
            </a:r>
            <a:r>
              <a:rPr lang="en-US" sz="3000" b="0" dirty="0" smtClean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/>
            </a:r>
            <a:br>
              <a:rPr lang="en-US" sz="3000" b="0" dirty="0" smtClean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</a:br>
            <a:r>
              <a:rPr lang="en" sz="3600" b="0" dirty="0" smtClean="0">
                <a:latin typeface="Neucha"/>
                <a:ea typeface="Neucha"/>
                <a:cs typeface="Neucha"/>
                <a:sym typeface="Neucha"/>
              </a:rPr>
              <a:t>At </a:t>
            </a:r>
            <a:r>
              <a:rPr lang="en" sz="3600" b="0" dirty="0">
                <a:latin typeface="Neucha"/>
                <a:ea typeface="Neucha"/>
                <a:cs typeface="Neucha"/>
                <a:sym typeface="Neucha"/>
              </a:rPr>
              <a:t>each source, comment on . . </a:t>
            </a:r>
            <a:endParaRPr sz="3000" b="0" dirty="0">
              <a:solidFill>
                <a:srgbClr val="00FFFF"/>
              </a:solidFill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Google Shape;97;p18"/>
          <p:cNvSpPr txBox="1">
            <a:spLocks/>
          </p:cNvSpPr>
          <p:nvPr/>
        </p:nvSpPr>
        <p:spPr>
          <a:xfrm>
            <a:off x="464100" y="241181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Lato"/>
              <a:buChar char="■"/>
              <a:defRPr sz="1400" b="0" i="0" u="none" strike="noStrike" cap="non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-457200">
              <a:lnSpc>
                <a:spcPct val="100000"/>
              </a:lnSpc>
              <a:buClr>
                <a:srgbClr val="FFFFFF"/>
              </a:buClr>
              <a:buSzPts val="3600"/>
              <a:buFont typeface="Neucha"/>
              <a:buAutoNum type="arabicPeriod"/>
            </a:pPr>
            <a:r>
              <a:rPr lang="en" sz="3600" smtClean="0">
                <a:solidFill>
                  <a:srgbClr val="FFFFFF"/>
                </a:solidFill>
                <a:latin typeface="Neucha"/>
                <a:ea typeface="Neucha"/>
                <a:cs typeface="Neucha"/>
                <a:sym typeface="Neucha"/>
              </a:rPr>
              <a:t>How this source </a:t>
            </a:r>
            <a:r>
              <a:rPr lang="en" sz="3600" smtClean="0">
                <a:solidFill>
                  <a:schemeClr val="accent6"/>
                </a:solidFill>
                <a:latin typeface="Neucha"/>
                <a:ea typeface="Neucha"/>
                <a:cs typeface="Neucha"/>
                <a:sym typeface="Neucha"/>
              </a:rPr>
              <a:t>DISAGREES </a:t>
            </a:r>
            <a:r>
              <a:rPr lang="en" sz="3600" smtClean="0">
                <a:solidFill>
                  <a:srgbClr val="FFFFFF"/>
                </a:solidFill>
                <a:latin typeface="Neucha"/>
                <a:ea typeface="Neucha"/>
                <a:cs typeface="Neucha"/>
                <a:sym typeface="Neucha"/>
              </a:rPr>
              <a:t>with another source.</a:t>
            </a:r>
            <a:endParaRPr lang="en" smtClean="0">
              <a:solidFill>
                <a:srgbClr val="FFFFFF"/>
              </a:solidFill>
              <a:latin typeface="Neucha"/>
              <a:ea typeface="Neucha"/>
              <a:cs typeface="Neucha"/>
              <a:sym typeface="Neucha"/>
            </a:endParaRPr>
          </a:p>
          <a:p>
            <a:pPr indent="-457200">
              <a:lnSpc>
                <a:spcPct val="100000"/>
              </a:lnSpc>
              <a:buClr>
                <a:srgbClr val="FFFFFF"/>
              </a:buClr>
              <a:buSzPts val="3600"/>
              <a:buFont typeface="Neucha"/>
              <a:buAutoNum type="arabicPeriod"/>
            </a:pPr>
            <a:r>
              <a:rPr lang="en" sz="3600" smtClean="0">
                <a:solidFill>
                  <a:schemeClr val="accent6"/>
                </a:solidFill>
                <a:latin typeface="Neucha"/>
                <a:ea typeface="Neucha"/>
                <a:cs typeface="Neucha"/>
                <a:sym typeface="Neucha"/>
              </a:rPr>
              <a:t>Specific detail</a:t>
            </a:r>
            <a:r>
              <a:rPr lang="en" sz="3600" smtClean="0">
                <a:solidFill>
                  <a:srgbClr val="FFFFFF"/>
                </a:solidFill>
                <a:latin typeface="Neucha"/>
                <a:ea typeface="Neucha"/>
                <a:cs typeface="Neucha"/>
                <a:sym typeface="Neucha"/>
              </a:rPr>
              <a:t> that you could use to show that conflict.</a:t>
            </a:r>
            <a:endParaRPr lang="en" dirty="0">
              <a:solidFill>
                <a:srgbClr val="FFFFFF"/>
              </a:solidFill>
              <a:latin typeface="Neucha"/>
              <a:ea typeface="Neucha"/>
              <a:cs typeface="Neucha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2391802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908423" y="755298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</a:pPr>
            <a:r>
              <a:rPr lang="en" sz="48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ROUND </a:t>
            </a:r>
            <a:r>
              <a:rPr lang="en-US" sz="4800" b="0" dirty="0" smtClean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4</a:t>
            </a:r>
            <a:r>
              <a:rPr lang="en" sz="48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	</a:t>
            </a:r>
            <a:r>
              <a:rPr lang="en" sz="3000" b="0" dirty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>		</a:t>
            </a:r>
            <a:r>
              <a:rPr lang="en-US" sz="3000" b="0" dirty="0" smtClean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  <a:t/>
            </a:r>
            <a:br>
              <a:rPr lang="en-US" sz="3000" b="0" dirty="0" smtClean="0">
                <a:solidFill>
                  <a:srgbClr val="00FFFF"/>
                </a:solidFill>
                <a:latin typeface="Neucha"/>
                <a:ea typeface="Neucha"/>
                <a:cs typeface="Neucha"/>
                <a:sym typeface="Neucha"/>
              </a:rPr>
            </a:br>
            <a:r>
              <a:rPr lang="en" sz="3600" b="0" dirty="0" smtClean="0">
                <a:latin typeface="Neucha"/>
                <a:ea typeface="Neucha"/>
                <a:cs typeface="Neucha"/>
                <a:sym typeface="Neucha"/>
              </a:rPr>
              <a:t>At </a:t>
            </a:r>
            <a:r>
              <a:rPr lang="en" sz="3600" b="0" dirty="0">
                <a:latin typeface="Neucha"/>
                <a:ea typeface="Neucha"/>
                <a:cs typeface="Neucha"/>
                <a:sym typeface="Neucha"/>
              </a:rPr>
              <a:t>each source, comment on . . </a:t>
            </a:r>
            <a:endParaRPr sz="3000" b="0" dirty="0">
              <a:solidFill>
                <a:srgbClr val="00FFFF"/>
              </a:solidFill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5" name="Google Shape;103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ucha"/>
              <a:buAutoNum type="arabicPeriod"/>
            </a:pPr>
            <a:r>
              <a:rPr lang="en" sz="3600" dirty="0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rPr>
              <a:t>How this source compliments </a:t>
            </a:r>
            <a:r>
              <a:rPr lang="en" sz="3600" dirty="0">
                <a:solidFill>
                  <a:schemeClr val="accent6"/>
                </a:solidFill>
                <a:latin typeface="Neucha"/>
                <a:ea typeface="Neucha"/>
                <a:cs typeface="Neucha"/>
                <a:sym typeface="Neucha"/>
              </a:rPr>
              <a:t>YOUR </a:t>
            </a:r>
            <a:r>
              <a:rPr lang="en" sz="3600" dirty="0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rPr>
              <a:t>viewpoint (either </a:t>
            </a:r>
            <a:r>
              <a:rPr lang="en" sz="3600" dirty="0">
                <a:latin typeface="Neucha"/>
                <a:ea typeface="Neucha"/>
                <a:cs typeface="Neucha"/>
                <a:sym typeface="Neucha"/>
              </a:rPr>
              <a:t>in support or as a counter</a:t>
            </a:r>
            <a:r>
              <a:rPr lang="en" sz="3600" dirty="0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rPr>
              <a:t>)</a:t>
            </a:r>
            <a:endParaRPr sz="3600" dirty="0">
              <a:solidFill>
                <a:schemeClr val="dk1"/>
              </a:solidFill>
              <a:latin typeface="Neucha"/>
              <a:ea typeface="Neucha"/>
              <a:cs typeface="Neucha"/>
              <a:sym typeface="Neucha"/>
            </a:endParaRPr>
          </a:p>
          <a:p>
            <a:pPr marL="4572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eucha"/>
              <a:buAutoNum type="arabicPeriod"/>
            </a:pPr>
            <a:r>
              <a:rPr lang="en" sz="3600" dirty="0">
                <a:solidFill>
                  <a:schemeClr val="accent6"/>
                </a:solidFill>
                <a:latin typeface="Neucha"/>
                <a:ea typeface="Neucha"/>
                <a:cs typeface="Neucha"/>
                <a:sym typeface="Neucha"/>
              </a:rPr>
              <a:t>Specific detail</a:t>
            </a:r>
            <a:r>
              <a:rPr lang="en" sz="3600" dirty="0">
                <a:solidFill>
                  <a:schemeClr val="dk1"/>
                </a:solidFill>
                <a:latin typeface="Neucha"/>
                <a:ea typeface="Neucha"/>
                <a:cs typeface="Neucha"/>
                <a:sym typeface="Neucha"/>
              </a:rPr>
              <a:t> that you could use to show that connection.</a:t>
            </a:r>
            <a:endParaRPr sz="3600" dirty="0">
              <a:solidFill>
                <a:srgbClr val="000000"/>
              </a:solidFill>
              <a:latin typeface="Neucha"/>
              <a:ea typeface="Neucha"/>
              <a:cs typeface="Neucha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1972215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subTitle" idx="1"/>
          </p:nvPr>
        </p:nvSpPr>
        <p:spPr>
          <a:xfrm>
            <a:off x="252675" y="2087700"/>
            <a:ext cx="4045200" cy="96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>
                <a:latin typeface="Fredericka the Great"/>
                <a:ea typeface="Fredericka the Great"/>
                <a:cs typeface="Fredericka the Great"/>
                <a:sym typeface="Fredericka the Great"/>
              </a:rPr>
              <a:t>“</a:t>
            </a:r>
            <a:r>
              <a:rPr lang="en-US" sz="4800" dirty="0" smtClean="0">
                <a:latin typeface="Fredericka the Great"/>
                <a:ea typeface="Fredericka the Great"/>
                <a:cs typeface="Fredericka the Great"/>
                <a:sym typeface="Fredericka the Great"/>
              </a:rPr>
              <a:t>A</a:t>
            </a:r>
            <a:r>
              <a:rPr lang="en" sz="4800" dirty="0" smtClean="0">
                <a:latin typeface="Fredericka the Great"/>
                <a:ea typeface="Fredericka the Great"/>
                <a:cs typeface="Fredericka the Great"/>
                <a:sym typeface="Fredericka the Great"/>
              </a:rPr>
              <a:t>fter-</a:t>
            </a:r>
            <a:r>
              <a:rPr lang="en-US" sz="4800" smtClean="0">
                <a:latin typeface="Fredericka the Great"/>
                <a:ea typeface="Fredericka the Great"/>
                <a:cs typeface="Fredericka the Great"/>
                <a:sym typeface="Fredericka the Great"/>
              </a:rPr>
              <a:t>P</a:t>
            </a:r>
            <a:r>
              <a:rPr lang="en" sz="4800" smtClean="0">
                <a:latin typeface="Fredericka the Great"/>
                <a:ea typeface="Fredericka the Great"/>
                <a:cs typeface="Fredericka the Great"/>
                <a:sym typeface="Fredericka the Great"/>
              </a:rPr>
              <a:t>arty</a:t>
            </a:r>
            <a:r>
              <a:rPr lang="en" sz="4800">
                <a:latin typeface="Fredericka the Great"/>
                <a:ea typeface="Fredericka the Great"/>
                <a:cs typeface="Fredericka the Great"/>
                <a:sym typeface="Fredericka the Great"/>
              </a:rPr>
              <a:t>”</a:t>
            </a:r>
            <a:endParaRPr sz="4800" dirty="0">
              <a:latin typeface="Fredericka the Great"/>
              <a:ea typeface="Fredericka the Great"/>
              <a:cs typeface="Fredericka the Great"/>
              <a:sym typeface="Fredericka the Great"/>
            </a:endParaRPr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2"/>
          </p:nvPr>
        </p:nvSpPr>
        <p:spPr>
          <a:xfrm>
            <a:off x="4681973" y="724200"/>
            <a:ext cx="4094527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u="sng" dirty="0">
                <a:solidFill>
                  <a:schemeClr val="lt1"/>
                </a:solidFill>
                <a:latin typeface="ABeeZee"/>
                <a:ea typeface="ABeeZee"/>
                <a:cs typeface="ABeeZee"/>
                <a:sym typeface="ABeeZee"/>
              </a:rPr>
              <a:t>Thesis Statement</a:t>
            </a:r>
            <a:endParaRPr sz="3200" b="1" u="sng" dirty="0">
              <a:solidFill>
                <a:schemeClr val="lt1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3200" dirty="0">
                <a:solidFill>
                  <a:schemeClr val="lt1"/>
                </a:solidFill>
                <a:latin typeface="Neucha"/>
                <a:ea typeface="Neucha"/>
                <a:cs typeface="Neucha"/>
                <a:sym typeface="Neucha"/>
              </a:rPr>
              <a:t>Develop a thesis that you would use for this essay prompt. Use the guide provided if needed.</a:t>
            </a:r>
            <a:endParaRPr sz="3200" dirty="0">
              <a:solidFill>
                <a:schemeClr val="lt1"/>
              </a:solidFill>
              <a:latin typeface="Neucha"/>
              <a:ea typeface="Neucha"/>
              <a:cs typeface="Neucha"/>
              <a:sym typeface="Neuch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144</Words>
  <Application>Microsoft Macintosh PowerPoint</Application>
  <PresentationFormat>On-screen Show (16:9)</PresentationFormat>
  <Paragraphs>24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Blue &amp; Gold</vt:lpstr>
      <vt:lpstr>Synthesis Party!</vt:lpstr>
      <vt:lpstr>PowerPoint Presentation</vt:lpstr>
      <vt:lpstr>ROUND 1    At each source, comment on . . </vt:lpstr>
      <vt:lpstr>ROUND 2    At each source, comment on . . </vt:lpstr>
      <vt:lpstr>ROUND 3    At each source, comment on . . </vt:lpstr>
      <vt:lpstr>ROUND 4    At each source, comment on . 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Party!</dc:title>
  <cp:lastModifiedBy>Sandra Effinger</cp:lastModifiedBy>
  <cp:revision>2</cp:revision>
  <dcterms:modified xsi:type="dcterms:W3CDTF">2022-11-17T05:55:36Z</dcterms:modified>
</cp:coreProperties>
</file>